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5"/>
  </p:notesMasterIdLst>
  <p:sldIdLst>
    <p:sldId id="256" r:id="rId2"/>
    <p:sldId id="257" r:id="rId3"/>
    <p:sldId id="271" r:id="rId4"/>
    <p:sldId id="293" r:id="rId5"/>
    <p:sldId id="282" r:id="rId6"/>
    <p:sldId id="294" r:id="rId7"/>
    <p:sldId id="295" r:id="rId8"/>
    <p:sldId id="296" r:id="rId9"/>
    <p:sldId id="297" r:id="rId10"/>
    <p:sldId id="302" r:id="rId11"/>
    <p:sldId id="299" r:id="rId12"/>
    <p:sldId id="277" r:id="rId13"/>
    <p:sldId id="300" r:id="rId14"/>
    <p:sldId id="283" r:id="rId15"/>
    <p:sldId id="298" r:id="rId16"/>
    <p:sldId id="286" r:id="rId17"/>
    <p:sldId id="301" r:id="rId18"/>
    <p:sldId id="292" r:id="rId19"/>
    <p:sldId id="285" r:id="rId20"/>
    <p:sldId id="288" r:id="rId21"/>
    <p:sldId id="289" r:id="rId22"/>
    <p:sldId id="290" r:id="rId23"/>
    <p:sldId id="261" r:id="rId24"/>
  </p:sldIdLst>
  <p:sldSz cx="17068800" cy="9601200"/>
  <p:notesSz cx="6858000" cy="9144000"/>
  <p:defaultTextStyle>
    <a:defPPr>
      <a:defRPr lang="en-US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D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63"/>
    <p:restoredTop sz="94673"/>
  </p:normalViewPr>
  <p:slideViewPr>
    <p:cSldViewPr snapToGrid="0" snapToObjects="1">
      <p:cViewPr varScale="1">
        <p:scale>
          <a:sx n="50" d="100"/>
          <a:sy n="50" d="100"/>
        </p:scale>
        <p:origin x="57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1A116-CF49-6141-95C1-6850D0A0138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6DDD5-05CB-1949-8431-1C4B3FF0C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11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15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01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30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038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411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05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86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117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63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334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2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899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631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5896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65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41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113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75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35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716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7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Column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6DDD5-05CB-1949-8431-1C4B3FF0C2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28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571308"/>
            <a:ext cx="1280160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5042853"/>
            <a:ext cx="128016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78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9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14860" y="511175"/>
            <a:ext cx="3680460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0" y="511175"/>
            <a:ext cx="10828020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85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5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590" y="2393634"/>
            <a:ext cx="1472184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590" y="6425249"/>
            <a:ext cx="1472184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9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4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10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4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3" y="511176"/>
            <a:ext cx="1472184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704" y="2353628"/>
            <a:ext cx="7220902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5704" y="3507105"/>
            <a:ext cx="7220902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41080" y="2353628"/>
            <a:ext cx="7256463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41080" y="3507105"/>
            <a:ext cx="7256463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36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5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86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6463" y="1382396"/>
            <a:ext cx="864108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13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56463" y="1382396"/>
            <a:ext cx="864108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75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3480" y="511176"/>
            <a:ext cx="1472184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3480" y="2555875"/>
            <a:ext cx="1472184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48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18B70-AED7-6C40-8494-DA32484CAAD7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54040" y="8898891"/>
            <a:ext cx="57607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5484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6AADF-7EE3-204D-A873-C89F9AE3D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5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12" Type="http://schemas.openxmlformats.org/officeDocument/2006/relationships/image" Target="../media/image49.jpe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spoketradeframes.co.uk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23616"/>
            <a:ext cx="17068800" cy="65775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00200"/>
            <a:ext cx="17068800" cy="9603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81139" y="5196926"/>
            <a:ext cx="10540884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Technical Information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89" y="-947029"/>
            <a:ext cx="8297021" cy="28839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8694295" y="6899451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Rehau Windows &amp; Doors</a:t>
            </a:r>
          </a:p>
        </p:txBody>
      </p:sp>
    </p:spTree>
    <p:extLst>
      <p:ext uri="{BB962C8B-B14F-4D97-AF65-F5344CB8AC3E}">
        <p14:creationId xmlns:p14="http://schemas.microsoft.com/office/powerpoint/2010/main" val="191755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4182" y="3027016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0998" y="896045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Casement Windows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GT/Yale Stay Guards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ECF8F96-2679-43CB-BD39-0CFCCC5E95BE}"/>
              </a:ext>
            </a:extLst>
          </p:cNvPr>
          <p:cNvSpPr txBox="1"/>
          <p:nvPr/>
        </p:nvSpPr>
        <p:spPr>
          <a:xfrm>
            <a:off x="1241425" y="2707500"/>
            <a:ext cx="6955898" cy="173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PAS24 Compliant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Secured by Design compliant when fitted with Yale ancillary security devices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67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1D192A7-DDD8-425A-9D13-7B1E390AC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1479" y="1935177"/>
            <a:ext cx="6955898" cy="641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83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4182" y="3027016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0998" y="896045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Casement Windows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2075825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Era Maxim 3 Handle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ECF8F96-2679-43CB-BD39-0CFCCC5E95BE}"/>
              </a:ext>
            </a:extLst>
          </p:cNvPr>
          <p:cNvSpPr txBox="1"/>
          <p:nvPr/>
        </p:nvSpPr>
        <p:spPr>
          <a:xfrm>
            <a:off x="1260998" y="3226484"/>
            <a:ext cx="6955898" cy="255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Zinc alloy casting to BS EN 12844:1999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Aluminium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 casting to BS EN 1676:1997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1670 Grade 3 anti-corrosion resistance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Tested in excess of 10,000 cycles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Electroplated to BS EN 12540:2000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67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764233D-1C98-4912-BED3-321A2ACFD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8154" y="2656746"/>
            <a:ext cx="4741296" cy="491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27019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0998" y="896045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Tilt &amp; Turn Windows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60998" y="2775634"/>
            <a:ext cx="695589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Tilt &amp; Turn Windows have two open positions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5491" y="3244360"/>
            <a:ext cx="2228766" cy="298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3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27019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0998" y="896045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Tilt &amp; Turn Windows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AF3527E-51C9-46E7-A300-8EA77B68152D}"/>
              </a:ext>
            </a:extLst>
          </p:cNvPr>
          <p:cNvSpPr txBox="1"/>
          <p:nvPr/>
        </p:nvSpPr>
        <p:spPr>
          <a:xfrm>
            <a:off x="1260998" y="2014364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Era Maxim ‘Tilt Safe’ Handle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07666A2-F253-42BD-B1D7-5EF1CCDC9C28}"/>
              </a:ext>
            </a:extLst>
          </p:cNvPr>
          <p:cNvSpPr txBox="1"/>
          <p:nvPr/>
        </p:nvSpPr>
        <p:spPr>
          <a:xfrm>
            <a:off x="1260998" y="3149688"/>
            <a:ext cx="6955898" cy="255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Zinc alloy casting to BS EN 12844:1999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Aluminium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 casting to BS EN 1676:1997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1670 Grade 3 anti-corrosion resistance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Tested in excess of 25,000 cycles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Electroplated to BS EN 12540:2000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67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7F3DE79-56FA-4D33-B65D-21AB34C44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584" y="2273212"/>
            <a:ext cx="4963218" cy="52490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9621C66-EC55-4110-A1F7-9971D7854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689" y="5456677"/>
            <a:ext cx="4153480" cy="324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4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903" y="3008586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10373884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Residential  &amp; French Doors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Locking Systems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61002" y="2624634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Yale 3 Hook, 2 Roller Lock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639" y="1992401"/>
            <a:ext cx="714375" cy="7334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7842" y="2624634"/>
            <a:ext cx="2446495" cy="23700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56811" y="3368617"/>
            <a:ext cx="1445089" cy="35267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0939" y="5420148"/>
            <a:ext cx="2468584" cy="24881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CFB3682-5B1B-4159-B956-1F7575B10C1E}"/>
              </a:ext>
            </a:extLst>
          </p:cNvPr>
          <p:cNvSpPr txBox="1"/>
          <p:nvPr/>
        </p:nvSpPr>
        <p:spPr>
          <a:xfrm>
            <a:off x="1260998" y="3765392"/>
            <a:ext cx="7273402" cy="2965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Multi Point Latch Lock with Hooks and Rollers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1670:2007 Grade 4 (240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hrs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 NSST)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PAS24:2016 Security test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Secured by Design accredited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Tested to a minimum of 100,000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cylcles</a:t>
            </a:r>
            <a:endParaRPr lang="en-US" sz="2667" dirty="0">
              <a:latin typeface="Corbel" charset="0"/>
              <a:ea typeface="Corbel" charset="0"/>
              <a:cs typeface="Corbel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Shootbolt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 option available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67" dirty="0"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29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2964522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10373884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Residential &amp; French Doors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Locking Systems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61002" y="2656746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Yale 4 Roller Lock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06028" y="3638039"/>
            <a:ext cx="6955898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Generally only used on doors too small for the 2 Hook, 2 Roller Lock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3545" y="3062017"/>
            <a:ext cx="2468584" cy="248817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EAF9325-3531-4A65-A8B3-5B034B221F76}"/>
              </a:ext>
            </a:extLst>
          </p:cNvPr>
          <p:cNvSpPr txBox="1"/>
          <p:nvPr/>
        </p:nvSpPr>
        <p:spPr>
          <a:xfrm>
            <a:off x="1260998" y="4651230"/>
            <a:ext cx="7273402" cy="255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Can be used on doors too small for the 3 Hook, 2 Roller Lock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Multi Point Latch Lock with Rollers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1670:2007 Grade 4 (240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hrs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 NSST)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Tested to a minimum of 100,000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cylcles</a:t>
            </a:r>
            <a:endParaRPr lang="en-US" sz="2667" dirty="0">
              <a:latin typeface="Corbel" charset="0"/>
              <a:ea typeface="Corbel" charset="0"/>
              <a:cs typeface="Corbel" charset="0"/>
            </a:endParaRPr>
          </a:p>
          <a:p>
            <a:endParaRPr lang="en-US" sz="2667" dirty="0"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27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Residential Doors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Locking Systems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61002" y="3012484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Fuhr Panic Bar Lock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5366" y="2627155"/>
            <a:ext cx="4430474" cy="34439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002EBD-8FAC-4E37-8304-E03C19F846E2}"/>
              </a:ext>
            </a:extLst>
          </p:cNvPr>
          <p:cNvSpPr txBox="1"/>
          <p:nvPr/>
        </p:nvSpPr>
        <p:spPr>
          <a:xfrm>
            <a:off x="1260997" y="3979091"/>
            <a:ext cx="7667849" cy="173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Key operated lock with optional fixed knob handle for external access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EN179 for non-public buildings (Emergency Exit)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EN1125 for public building (Panic Exit)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762930C-EFF4-4D0E-907F-5A3641137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1442" y="1937636"/>
            <a:ext cx="981212" cy="66493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577B099-A56B-409A-88C1-A3AD866438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70603" y="5833581"/>
            <a:ext cx="1763033" cy="314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6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17937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Residential Doors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Locking Systems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61001" y="2875548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Fuhr Stable Doors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06028" y="6830637"/>
            <a:ext cx="6955898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A locking system that allows the top half of the door to open independently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4781" y="2315411"/>
            <a:ext cx="2982574" cy="55432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0EF7B8C-11FB-46FF-AE59-94BD92774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4902" y="1542595"/>
            <a:ext cx="523948" cy="651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2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25411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10156642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Residential &amp; French Doors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Locking System Handles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397" y="3516505"/>
            <a:ext cx="4210050" cy="2638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5622" y="5562711"/>
            <a:ext cx="3800475" cy="22002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9C0A6B6-0C97-4D35-9A2A-C2D8F5AB6BF3}"/>
              </a:ext>
            </a:extLst>
          </p:cNvPr>
          <p:cNvSpPr txBox="1"/>
          <p:nvPr/>
        </p:nvSpPr>
        <p:spPr>
          <a:xfrm>
            <a:off x="1260997" y="2656746"/>
            <a:ext cx="9785944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Fab n Fix Ashford/Balmoral Handles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6EDA382-6468-4C5D-8754-E9B140EDF3D3}"/>
              </a:ext>
            </a:extLst>
          </p:cNvPr>
          <p:cNvSpPr txBox="1"/>
          <p:nvPr/>
        </p:nvSpPr>
        <p:spPr>
          <a:xfrm>
            <a:off x="1338161" y="3828293"/>
            <a:ext cx="7273402" cy="3375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Solid die cast zinc construction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Available as Lever/Lever (External Handle) or Lever/Pad (Non functional External Pad)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92 PZ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1670: Class 5, Salt spray tested to 480 hours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PAS24 accredited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Tested to a minimum of 200,000 cycles</a:t>
            </a:r>
          </a:p>
        </p:txBody>
      </p:sp>
    </p:spTree>
    <p:extLst>
      <p:ext uri="{BB962C8B-B14F-4D97-AF65-F5344CB8AC3E}">
        <p14:creationId xmlns:p14="http://schemas.microsoft.com/office/powerpoint/2010/main" val="321874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47744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0998" y="813982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Residential Doors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Thresholds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06028" y="2607896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Standard/Low PVCu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60997" y="4784407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Exitex Low </a:t>
            </a:r>
            <a:r>
              <a:rPr lang="en-US" sz="4667" b="1" dirty="0" err="1">
                <a:latin typeface="Corbel" charset="0"/>
                <a:ea typeface="Corbel" charset="0"/>
                <a:cs typeface="Corbel" charset="0"/>
              </a:rPr>
              <a:t>Aluminium</a:t>
            </a:r>
            <a:endParaRPr lang="en-US" sz="4667" b="1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6028" y="3480210"/>
            <a:ext cx="7994210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Standard, like the Outer Frame this uses the 72mm Profile, but can also use the 62mm or the popular 52mm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06028" y="5594950"/>
            <a:ext cx="6955898" cy="3375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At 25mm is very slim but with the optional ramp added allows wheelchair access. The infill bar fitted to the underside of the sash gives a good weather seal to the threshold gasket</a:t>
            </a:r>
          </a:p>
          <a:p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  <a:p>
            <a:r>
              <a:rPr lang="en-US" sz="2667" b="1" dirty="0">
                <a:latin typeface="Corbel" charset="0"/>
                <a:ea typeface="Corbel" charset="0"/>
                <a:cs typeface="Corbel" charset="0"/>
              </a:rPr>
              <a:t>The optional ramp cannot be used with a </a:t>
            </a:r>
            <a:r>
              <a:rPr lang="en-US" sz="2667" b="1" dirty="0" err="1">
                <a:latin typeface="Corbel" charset="0"/>
                <a:ea typeface="Corbel" charset="0"/>
                <a:cs typeface="Corbel" charset="0"/>
              </a:rPr>
              <a:t>cill</a:t>
            </a:r>
            <a:r>
              <a:rPr lang="en-US" sz="2667" b="1" dirty="0">
                <a:latin typeface="Corbel" charset="0"/>
                <a:ea typeface="Corbel" charset="0"/>
                <a:cs typeface="Corbel" charset="0"/>
              </a:rPr>
              <a:t> however it is okay to use on an open out with a </a:t>
            </a:r>
            <a:r>
              <a:rPr lang="en-US" sz="2667" b="1" dirty="0" err="1">
                <a:latin typeface="Corbel" charset="0"/>
                <a:ea typeface="Corbel" charset="0"/>
                <a:cs typeface="Corbel" charset="0"/>
              </a:rPr>
              <a:t>cill</a:t>
            </a:r>
            <a:r>
              <a:rPr lang="en-US" sz="2667" b="1" dirty="0">
                <a:latin typeface="Corbel" charset="0"/>
                <a:ea typeface="Corbel" charset="0"/>
                <a:cs typeface="Corbel" charset="0"/>
              </a:rPr>
              <a:t> providing it can sit on a flat surface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1059" y="2607896"/>
            <a:ext cx="4829175" cy="4657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7397" y="2593881"/>
            <a:ext cx="4838700" cy="4667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68924" y="2598370"/>
            <a:ext cx="4705350" cy="4676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65972" y="2593881"/>
            <a:ext cx="481012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7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73412"/>
            <a:ext cx="17068800" cy="6577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61007" y="3485274"/>
            <a:ext cx="8071252" cy="5427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70mm Frame depth back to front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Internally glazed casement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28mm or 36mm single leg bead, sculptured or flat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Fully featured grooves in all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colours</a:t>
            </a:r>
            <a:endParaRPr lang="en-US" sz="2667" dirty="0">
              <a:latin typeface="Corbel" charset="0"/>
              <a:ea typeface="Corbel" charset="0"/>
              <a:cs typeface="Corbel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Designed to accept the latest hardware innovations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Co-extruded black low line gaskets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Many standard foil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colours</a:t>
            </a:r>
            <a:endParaRPr lang="en-US" sz="2667" dirty="0">
              <a:latin typeface="Corbel" charset="0"/>
              <a:ea typeface="Corbel" charset="0"/>
              <a:cs typeface="Corbel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Galvanised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 steel reinforcement to British Standards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PAS24 (optional), BS7412, BS7950 on products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Window Energy Ratings – A, B, &amp; C on all products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Concealed or face fix gearing on Tilt &amp; Turn windows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Astragal Bar option in all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colours</a:t>
            </a:r>
            <a:endParaRPr lang="en-US" sz="2667" dirty="0">
              <a:latin typeface="Corbel" charset="0"/>
              <a:ea typeface="Corbel" charset="0"/>
              <a:cs typeface="Corbel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Run through sash horns in all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colours</a:t>
            </a:r>
            <a:endParaRPr lang="en-US" sz="2667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61007" y="2322089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Rehau Total 70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6275" y="2688544"/>
            <a:ext cx="5098862" cy="519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4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25411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PAS24 Compliance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7" y="1846203"/>
            <a:ext cx="8908613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Secured by Design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61002" y="2641795"/>
            <a:ext cx="855026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Enhanced security is available on the majority of our range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06028" y="3115004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Casement Windows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60997" y="3934935"/>
            <a:ext cx="8950080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Shootbolt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, Central Locking, or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Rapide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 Locking,  Stay Guards, and Glazing clips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61002" y="4819948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Tilt &amp; Turn Windows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61002" y="5610734"/>
            <a:ext cx="922192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Specific PAS24 Compliant Gearing, and Glazing clips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29267" y="6219037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Residential &amp; French Doors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06028" y="7099275"/>
            <a:ext cx="9221929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2 Hook, 2 Roller Lock, specific PAS24 Compliant Shootbolts (French Doors) 1 Star rated Cylinders, and Glazing clips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9749" y="4146473"/>
            <a:ext cx="3100189" cy="160157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29192" y="1891255"/>
            <a:ext cx="4221305" cy="2255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0BD33FD-675D-4A59-95B4-F38363173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34709" y="6227094"/>
            <a:ext cx="2810267" cy="31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3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44" y="3067877"/>
            <a:ext cx="17068800" cy="65757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9B7D981F-FD0B-4DBD-84C3-FA9E83AF70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38533"/>
          <a:stretch/>
        </p:blipFill>
        <p:spPr>
          <a:xfrm>
            <a:off x="2538814" y="5382393"/>
            <a:ext cx="1076955" cy="54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885" y="431990"/>
            <a:ext cx="4741212" cy="150318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60997" y="889169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Profile </a:t>
            </a:r>
            <a:r>
              <a:rPr lang="en-US" sz="6667" b="1" dirty="0" err="1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Colours</a:t>
            </a:r>
            <a:endParaRPr lang="en-US" sz="6667" b="1" dirty="0">
              <a:solidFill>
                <a:schemeClr val="bg2">
                  <a:lumMod val="25000"/>
                </a:schemeClr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60997" y="1846203"/>
            <a:ext cx="8908613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Foiled and Sprayed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xmlns="" id="{0D208F80-76B4-4B81-BF18-37037A5DE38B}"/>
              </a:ext>
            </a:extLst>
          </p:cNvPr>
          <p:cNvSpPr txBox="1"/>
          <p:nvPr/>
        </p:nvSpPr>
        <p:spPr>
          <a:xfrm>
            <a:off x="1260997" y="3542524"/>
            <a:ext cx="625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Corbel" charset="0"/>
                <a:ea typeface="Corbel" charset="0"/>
                <a:cs typeface="Corbel" charset="0"/>
              </a:rPr>
              <a:t>Woodgrain Foils (Both Sides)</a:t>
            </a: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xmlns="" id="{C347D564-0A03-441D-BDF5-99996FAA4DB1}"/>
              </a:ext>
            </a:extLst>
          </p:cNvPr>
          <p:cNvSpPr txBox="1"/>
          <p:nvPr/>
        </p:nvSpPr>
        <p:spPr>
          <a:xfrm>
            <a:off x="1322926" y="4553083"/>
            <a:ext cx="1080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Golden Oak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60371720-6CEB-41E8-83A8-4B5E464AAC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38533"/>
          <a:stretch/>
        </p:blipFill>
        <p:spPr>
          <a:xfrm>
            <a:off x="2538814" y="3991743"/>
            <a:ext cx="1076955" cy="540000"/>
          </a:xfrm>
          <a:prstGeom prst="rect">
            <a:avLst/>
          </a:prstGeom>
        </p:spPr>
      </p:pic>
      <p:sp>
        <p:nvSpPr>
          <p:cNvPr id="22" name="TextBox 17">
            <a:extLst>
              <a:ext uri="{FF2B5EF4-FFF2-40B4-BE49-F238E27FC236}">
                <a16:creationId xmlns:a16="http://schemas.microsoft.com/office/drawing/2014/main" xmlns="" id="{EE621D29-1E28-416B-A310-ADFC199A25EB}"/>
              </a:ext>
            </a:extLst>
          </p:cNvPr>
          <p:cNvSpPr txBox="1"/>
          <p:nvPr/>
        </p:nvSpPr>
        <p:spPr>
          <a:xfrm>
            <a:off x="2532105" y="4564892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Rosewood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A68C60D-EFC6-43B8-9E50-7A1B50017C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b="36551"/>
          <a:stretch/>
        </p:blipFill>
        <p:spPr>
          <a:xfrm>
            <a:off x="1332452" y="3985139"/>
            <a:ext cx="1082672" cy="546604"/>
          </a:xfrm>
          <a:prstGeom prst="rect">
            <a:avLst/>
          </a:prstGeom>
        </p:spPr>
      </p:pic>
      <p:sp>
        <p:nvSpPr>
          <p:cNvPr id="25" name="TextBox 20">
            <a:extLst>
              <a:ext uri="{FF2B5EF4-FFF2-40B4-BE49-F238E27FC236}">
                <a16:creationId xmlns:a16="http://schemas.microsoft.com/office/drawing/2014/main" xmlns="" id="{87F08393-79D7-4A96-A635-FB9F235B4FFE}"/>
              </a:ext>
            </a:extLst>
          </p:cNvPr>
          <p:cNvSpPr txBox="1"/>
          <p:nvPr/>
        </p:nvSpPr>
        <p:spPr>
          <a:xfrm>
            <a:off x="3768732" y="4534603"/>
            <a:ext cx="1083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Anthracite Smooth</a:t>
            </a:r>
          </a:p>
        </p:txBody>
      </p:sp>
      <p:sp>
        <p:nvSpPr>
          <p:cNvPr id="26" name="TextBox 39">
            <a:extLst>
              <a:ext uri="{FF2B5EF4-FFF2-40B4-BE49-F238E27FC236}">
                <a16:creationId xmlns:a16="http://schemas.microsoft.com/office/drawing/2014/main" xmlns="" id="{CD9290F2-6528-4C43-9818-D957C2DCA00F}"/>
              </a:ext>
            </a:extLst>
          </p:cNvPr>
          <p:cNvSpPr txBox="1"/>
          <p:nvPr/>
        </p:nvSpPr>
        <p:spPr>
          <a:xfrm>
            <a:off x="1260997" y="4933174"/>
            <a:ext cx="625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Corbel" charset="0"/>
                <a:ea typeface="Corbel" charset="0"/>
                <a:cs typeface="Corbel" charset="0"/>
              </a:rPr>
              <a:t>Woodgrain Foils (External On White)</a:t>
            </a:r>
          </a:p>
        </p:txBody>
      </p:sp>
      <p:sp>
        <p:nvSpPr>
          <p:cNvPr id="27" name="TextBox 41">
            <a:extLst>
              <a:ext uri="{FF2B5EF4-FFF2-40B4-BE49-F238E27FC236}">
                <a16:creationId xmlns:a16="http://schemas.microsoft.com/office/drawing/2014/main" xmlns="" id="{3DE67DAD-5BC4-4F44-BC38-27ECAFA00D53}"/>
              </a:ext>
            </a:extLst>
          </p:cNvPr>
          <p:cNvSpPr txBox="1"/>
          <p:nvPr/>
        </p:nvSpPr>
        <p:spPr>
          <a:xfrm>
            <a:off x="1322926" y="5943733"/>
            <a:ext cx="1080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Mahogany</a:t>
            </a:r>
          </a:p>
        </p:txBody>
      </p:sp>
      <p:sp>
        <p:nvSpPr>
          <p:cNvPr id="29" name="TextBox 43">
            <a:extLst>
              <a:ext uri="{FF2B5EF4-FFF2-40B4-BE49-F238E27FC236}">
                <a16:creationId xmlns:a16="http://schemas.microsoft.com/office/drawing/2014/main" xmlns="" id="{7D5A39A8-010E-4CBF-9D22-DF86E3A7DD81}"/>
              </a:ext>
            </a:extLst>
          </p:cNvPr>
          <p:cNvSpPr txBox="1"/>
          <p:nvPr/>
        </p:nvSpPr>
        <p:spPr>
          <a:xfrm>
            <a:off x="2532105" y="5955542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Rosewood</a:t>
            </a:r>
          </a:p>
        </p:txBody>
      </p:sp>
      <p:sp>
        <p:nvSpPr>
          <p:cNvPr id="30" name="TextBox 45">
            <a:extLst>
              <a:ext uri="{FF2B5EF4-FFF2-40B4-BE49-F238E27FC236}">
                <a16:creationId xmlns:a16="http://schemas.microsoft.com/office/drawing/2014/main" xmlns="" id="{A76CB67D-F5D0-447C-BF52-3C11DF8968EB}"/>
              </a:ext>
            </a:extLst>
          </p:cNvPr>
          <p:cNvSpPr txBox="1"/>
          <p:nvPr/>
        </p:nvSpPr>
        <p:spPr>
          <a:xfrm>
            <a:off x="3768732" y="5925253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Golden Oak</a:t>
            </a: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xmlns="" id="{C00E2ABC-D900-4C0B-86FE-3EDD66D2AC04}"/>
              </a:ext>
            </a:extLst>
          </p:cNvPr>
          <p:cNvSpPr/>
          <p:nvPr/>
        </p:nvSpPr>
        <p:spPr>
          <a:xfrm>
            <a:off x="1332452" y="5389545"/>
            <a:ext cx="1062429" cy="532848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33" name="TextBox 49">
            <a:extLst>
              <a:ext uri="{FF2B5EF4-FFF2-40B4-BE49-F238E27FC236}">
                <a16:creationId xmlns:a16="http://schemas.microsoft.com/office/drawing/2014/main" xmlns="" id="{E43B50C4-C751-4151-AB13-759B2CDB085D}"/>
              </a:ext>
            </a:extLst>
          </p:cNvPr>
          <p:cNvSpPr txBox="1"/>
          <p:nvPr/>
        </p:nvSpPr>
        <p:spPr>
          <a:xfrm>
            <a:off x="1260997" y="6238099"/>
            <a:ext cx="625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Corbel" charset="0"/>
                <a:ea typeface="Corbel" charset="0"/>
                <a:cs typeface="Corbel" charset="0"/>
              </a:rPr>
              <a:t>Smooth Foils (External on White)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452" y="5400200"/>
            <a:ext cx="2286198" cy="1847248"/>
          </a:xfrm>
          <a:prstGeom prst="rect">
            <a:avLst/>
          </a:prstGeom>
        </p:spPr>
      </p:pic>
      <p:sp>
        <p:nvSpPr>
          <p:cNvPr id="34" name="TextBox 51">
            <a:extLst>
              <a:ext uri="{FF2B5EF4-FFF2-40B4-BE49-F238E27FC236}">
                <a16:creationId xmlns:a16="http://schemas.microsoft.com/office/drawing/2014/main" xmlns="" id="{5D7CF235-BA47-4143-B7AF-47EF508EFD51}"/>
              </a:ext>
            </a:extLst>
          </p:cNvPr>
          <p:cNvSpPr txBox="1"/>
          <p:nvPr/>
        </p:nvSpPr>
        <p:spPr>
          <a:xfrm>
            <a:off x="1322926" y="7248658"/>
            <a:ext cx="1080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Anthracite</a:t>
            </a:r>
          </a:p>
        </p:txBody>
      </p:sp>
      <p:sp>
        <p:nvSpPr>
          <p:cNvPr id="35" name="TextBox 53">
            <a:extLst>
              <a:ext uri="{FF2B5EF4-FFF2-40B4-BE49-F238E27FC236}">
                <a16:creationId xmlns:a16="http://schemas.microsoft.com/office/drawing/2014/main" xmlns="" id="{499C56A2-5498-4B5C-93F3-D5C20EE96978}"/>
              </a:ext>
            </a:extLst>
          </p:cNvPr>
          <p:cNvSpPr txBox="1"/>
          <p:nvPr/>
        </p:nvSpPr>
        <p:spPr>
          <a:xfrm>
            <a:off x="2532105" y="7260467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Slate Grey</a:t>
            </a: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xmlns="" id="{7DE41B20-5830-42F2-9255-7B3485028796}"/>
              </a:ext>
            </a:extLst>
          </p:cNvPr>
          <p:cNvSpPr/>
          <p:nvPr/>
        </p:nvSpPr>
        <p:spPr>
          <a:xfrm>
            <a:off x="1322927" y="6684945"/>
            <a:ext cx="1062429" cy="532848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094" y="5391429"/>
            <a:ext cx="1085182" cy="548688"/>
          </a:xfrm>
          <a:prstGeom prst="rect">
            <a:avLst/>
          </a:prstGeom>
        </p:spPr>
      </p:pic>
      <p:sp>
        <p:nvSpPr>
          <p:cNvPr id="37" name="Isosceles Triangle 36">
            <a:extLst>
              <a:ext uri="{FF2B5EF4-FFF2-40B4-BE49-F238E27FC236}">
                <a16:creationId xmlns:a16="http://schemas.microsoft.com/office/drawing/2014/main" xmlns="" id="{E728AFB9-FB58-4B9A-B4D9-D8ACA2A9D8EB}"/>
              </a:ext>
            </a:extLst>
          </p:cNvPr>
          <p:cNvSpPr/>
          <p:nvPr/>
        </p:nvSpPr>
        <p:spPr>
          <a:xfrm>
            <a:off x="2532602" y="6684945"/>
            <a:ext cx="1062429" cy="532848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5554" y="5392511"/>
            <a:ext cx="1097375" cy="548688"/>
          </a:xfrm>
          <a:prstGeom prst="rect">
            <a:avLst/>
          </a:prstGeom>
        </p:spPr>
      </p:pic>
      <p:sp>
        <p:nvSpPr>
          <p:cNvPr id="32" name="Isosceles Triangle 31">
            <a:extLst>
              <a:ext uri="{FF2B5EF4-FFF2-40B4-BE49-F238E27FC236}">
                <a16:creationId xmlns:a16="http://schemas.microsoft.com/office/drawing/2014/main" xmlns="" id="{4C816609-9A01-4FC9-9960-BCD16814023D}"/>
              </a:ext>
            </a:extLst>
          </p:cNvPr>
          <p:cNvSpPr/>
          <p:nvPr/>
        </p:nvSpPr>
        <p:spPr>
          <a:xfrm>
            <a:off x="3799329" y="5416771"/>
            <a:ext cx="1062429" cy="532848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1283149" y="2656746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70C Chamfered Profile</a:t>
            </a:r>
          </a:p>
        </p:txBody>
      </p:sp>
      <p:sp>
        <p:nvSpPr>
          <p:cNvPr id="41" name="TextBox 16">
            <a:extLst>
              <a:ext uri="{FF2B5EF4-FFF2-40B4-BE49-F238E27FC236}">
                <a16:creationId xmlns:a16="http://schemas.microsoft.com/office/drawing/2014/main" xmlns="" id="{65BA4BBC-C617-44E6-9866-A04F1F9715E3}"/>
              </a:ext>
            </a:extLst>
          </p:cNvPr>
          <p:cNvSpPr txBox="1"/>
          <p:nvPr/>
        </p:nvSpPr>
        <p:spPr>
          <a:xfrm>
            <a:off x="8652260" y="3544906"/>
            <a:ext cx="625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Corbel" charset="0"/>
                <a:ea typeface="Corbel" charset="0"/>
                <a:cs typeface="Corbel" charset="0"/>
              </a:rPr>
              <a:t>Woodgrain Foils (Both Sides)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2B819829-6D62-4DBB-AD25-67FAAD29AC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38533"/>
          <a:stretch/>
        </p:blipFill>
        <p:spPr>
          <a:xfrm>
            <a:off x="8710877" y="3994125"/>
            <a:ext cx="1076955" cy="540000"/>
          </a:xfrm>
          <a:prstGeom prst="rect">
            <a:avLst/>
          </a:prstGeom>
        </p:spPr>
      </p:pic>
      <p:sp>
        <p:nvSpPr>
          <p:cNvPr id="43" name="TextBox 20">
            <a:extLst>
              <a:ext uri="{FF2B5EF4-FFF2-40B4-BE49-F238E27FC236}">
                <a16:creationId xmlns:a16="http://schemas.microsoft.com/office/drawing/2014/main" xmlns="" id="{E4DB2C13-1ECA-467C-858C-1723A93F71E8}"/>
              </a:ext>
            </a:extLst>
          </p:cNvPr>
          <p:cNvSpPr txBox="1"/>
          <p:nvPr/>
        </p:nvSpPr>
        <p:spPr>
          <a:xfrm>
            <a:off x="8704168" y="4567274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Rosewood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4266AC58-656F-4E6B-8559-AFD04F6699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b="36551"/>
          <a:stretch/>
        </p:blipFill>
        <p:spPr>
          <a:xfrm>
            <a:off x="9941291" y="3987521"/>
            <a:ext cx="1082672" cy="546604"/>
          </a:xfrm>
          <a:prstGeom prst="rect">
            <a:avLst/>
          </a:prstGeom>
        </p:spPr>
      </p:pic>
      <p:sp>
        <p:nvSpPr>
          <p:cNvPr id="45" name="TextBox 22">
            <a:extLst>
              <a:ext uri="{FF2B5EF4-FFF2-40B4-BE49-F238E27FC236}">
                <a16:creationId xmlns:a16="http://schemas.microsoft.com/office/drawing/2014/main" xmlns="" id="{C1612CFA-8B91-419A-A31C-C44626AB9C5D}"/>
              </a:ext>
            </a:extLst>
          </p:cNvPr>
          <p:cNvSpPr txBox="1"/>
          <p:nvPr/>
        </p:nvSpPr>
        <p:spPr>
          <a:xfrm>
            <a:off x="9940795" y="4536985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Golden Oak</a:t>
            </a:r>
          </a:p>
        </p:txBody>
      </p:sp>
      <p:sp>
        <p:nvSpPr>
          <p:cNvPr id="46" name="TextBox 23">
            <a:extLst>
              <a:ext uri="{FF2B5EF4-FFF2-40B4-BE49-F238E27FC236}">
                <a16:creationId xmlns:a16="http://schemas.microsoft.com/office/drawing/2014/main" xmlns="" id="{AF87E316-C85C-4F3B-A291-07112453DE3B}"/>
              </a:ext>
            </a:extLst>
          </p:cNvPr>
          <p:cNvSpPr txBox="1"/>
          <p:nvPr/>
        </p:nvSpPr>
        <p:spPr>
          <a:xfrm>
            <a:off x="8652260" y="4935556"/>
            <a:ext cx="625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Corbel" charset="0"/>
                <a:ea typeface="Corbel" charset="0"/>
                <a:cs typeface="Corbel" charset="0"/>
              </a:rPr>
              <a:t>Woodgrain Foils (External On White)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7EE95305-04AB-41AD-9821-A1A7DA78ED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38533"/>
          <a:stretch/>
        </p:blipFill>
        <p:spPr>
          <a:xfrm>
            <a:off x="8691827" y="5384775"/>
            <a:ext cx="1076955" cy="540000"/>
          </a:xfrm>
          <a:prstGeom prst="rect">
            <a:avLst/>
          </a:prstGeom>
        </p:spPr>
      </p:pic>
      <p:sp>
        <p:nvSpPr>
          <p:cNvPr id="48" name="TextBox 27">
            <a:extLst>
              <a:ext uri="{FF2B5EF4-FFF2-40B4-BE49-F238E27FC236}">
                <a16:creationId xmlns:a16="http://schemas.microsoft.com/office/drawing/2014/main" xmlns="" id="{43F3B631-1768-4E85-8D26-CC6721A016B5}"/>
              </a:ext>
            </a:extLst>
          </p:cNvPr>
          <p:cNvSpPr txBox="1"/>
          <p:nvPr/>
        </p:nvSpPr>
        <p:spPr>
          <a:xfrm>
            <a:off x="8685118" y="5957924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Rosewood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BC966FBE-4382-42B4-9C05-D064AE0C9E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b="36551"/>
          <a:stretch/>
        </p:blipFill>
        <p:spPr>
          <a:xfrm>
            <a:off x="9922241" y="5378171"/>
            <a:ext cx="1082672" cy="546604"/>
          </a:xfrm>
          <a:prstGeom prst="rect">
            <a:avLst/>
          </a:prstGeom>
        </p:spPr>
      </p:pic>
      <p:sp>
        <p:nvSpPr>
          <p:cNvPr id="50" name="TextBox 29">
            <a:extLst>
              <a:ext uri="{FF2B5EF4-FFF2-40B4-BE49-F238E27FC236}">
                <a16:creationId xmlns:a16="http://schemas.microsoft.com/office/drawing/2014/main" xmlns="" id="{4F02E948-E4AF-467D-8C12-BA897BFBBF38}"/>
              </a:ext>
            </a:extLst>
          </p:cNvPr>
          <p:cNvSpPr txBox="1"/>
          <p:nvPr/>
        </p:nvSpPr>
        <p:spPr>
          <a:xfrm>
            <a:off x="9921745" y="5927635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Golden Oak</a:t>
            </a:r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xmlns="" id="{96C04115-9F4F-4C54-B411-2699D11750CB}"/>
              </a:ext>
            </a:extLst>
          </p:cNvPr>
          <p:cNvSpPr/>
          <p:nvPr/>
        </p:nvSpPr>
        <p:spPr>
          <a:xfrm>
            <a:off x="8695153" y="5396684"/>
            <a:ext cx="1062429" cy="532848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xmlns="" id="{C9A3DC16-FE09-4B1E-BB61-BE8B6EA5954C}"/>
              </a:ext>
            </a:extLst>
          </p:cNvPr>
          <p:cNvSpPr/>
          <p:nvPr/>
        </p:nvSpPr>
        <p:spPr>
          <a:xfrm>
            <a:off x="9942943" y="5382393"/>
            <a:ext cx="1062429" cy="532848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0A90308D-AAA4-42F7-9BFD-C21316E4F44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159995" y="4002854"/>
            <a:ext cx="1062923" cy="5377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" name="TextBox 41">
            <a:extLst>
              <a:ext uri="{FF2B5EF4-FFF2-40B4-BE49-F238E27FC236}">
                <a16:creationId xmlns:a16="http://schemas.microsoft.com/office/drawing/2014/main" xmlns="" id="{3134BBCA-6ADF-48AE-8FAA-0535FC7F1A81}"/>
              </a:ext>
            </a:extLst>
          </p:cNvPr>
          <p:cNvSpPr txBox="1"/>
          <p:nvPr/>
        </p:nvSpPr>
        <p:spPr>
          <a:xfrm>
            <a:off x="11150470" y="4536985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White Grain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1D641493-664C-4AF2-88EA-837A68B9F841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400959" y="3992503"/>
            <a:ext cx="1074139" cy="5394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6" name="TextBox 42">
            <a:extLst>
              <a:ext uri="{FF2B5EF4-FFF2-40B4-BE49-F238E27FC236}">
                <a16:creationId xmlns:a16="http://schemas.microsoft.com/office/drawing/2014/main" xmlns="" id="{3859FE04-F5C7-4CD9-8682-4179600B3B8A}"/>
              </a:ext>
            </a:extLst>
          </p:cNvPr>
          <p:cNvSpPr txBox="1"/>
          <p:nvPr/>
        </p:nvSpPr>
        <p:spPr>
          <a:xfrm>
            <a:off x="12302994" y="4546510"/>
            <a:ext cx="1345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Cream Grain</a:t>
            </a:r>
          </a:p>
        </p:txBody>
      </p:sp>
      <p:sp>
        <p:nvSpPr>
          <p:cNvPr id="57" name="TextBox 44">
            <a:extLst>
              <a:ext uri="{FF2B5EF4-FFF2-40B4-BE49-F238E27FC236}">
                <a16:creationId xmlns:a16="http://schemas.microsoft.com/office/drawing/2014/main" xmlns="" id="{98A525B0-07E9-4715-B1BA-B161128EB9A5}"/>
              </a:ext>
            </a:extLst>
          </p:cNvPr>
          <p:cNvSpPr txBox="1"/>
          <p:nvPr/>
        </p:nvSpPr>
        <p:spPr>
          <a:xfrm>
            <a:off x="11171143" y="5967449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Black</a:t>
            </a:r>
          </a:p>
        </p:txBody>
      </p:sp>
      <p:sp>
        <p:nvSpPr>
          <p:cNvPr id="58" name="TextBox 46">
            <a:extLst>
              <a:ext uri="{FF2B5EF4-FFF2-40B4-BE49-F238E27FC236}">
                <a16:creationId xmlns:a16="http://schemas.microsoft.com/office/drawing/2014/main" xmlns="" id="{38A8C315-CBA1-4C6C-8304-44F17F09781D}"/>
              </a:ext>
            </a:extLst>
          </p:cNvPr>
          <p:cNvSpPr txBox="1"/>
          <p:nvPr/>
        </p:nvSpPr>
        <p:spPr>
          <a:xfrm>
            <a:off x="12407770" y="5937160"/>
            <a:ext cx="1083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Anthracite Grey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5C02A2E7-9D36-4CAC-9B57-B1E2EFDF7D4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983" y="5400605"/>
            <a:ext cx="1062429" cy="54000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xmlns="" id="{FBA5B8ED-C661-4615-8E8A-4EF33B13D1CF}"/>
              </a:ext>
            </a:extLst>
          </p:cNvPr>
          <p:cNvSpPr/>
          <p:nvPr/>
        </p:nvSpPr>
        <p:spPr>
          <a:xfrm>
            <a:off x="12414794" y="5401452"/>
            <a:ext cx="1062429" cy="532848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C0F7912F-8129-4095-BEB2-99ECF3E452D5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182853" y="5391927"/>
            <a:ext cx="1063466" cy="540891"/>
          </a:xfrm>
          <a:prstGeom prst="rect">
            <a:avLst/>
          </a:prstGeom>
        </p:spPr>
      </p:pic>
      <p:sp>
        <p:nvSpPr>
          <p:cNvPr id="62" name="Isosceles Triangle 61">
            <a:extLst>
              <a:ext uri="{FF2B5EF4-FFF2-40B4-BE49-F238E27FC236}">
                <a16:creationId xmlns:a16="http://schemas.microsoft.com/office/drawing/2014/main" xmlns="" id="{8A162A3F-F05B-44D7-994E-B080FEB2F3F5}"/>
              </a:ext>
            </a:extLst>
          </p:cNvPr>
          <p:cNvSpPr/>
          <p:nvPr/>
        </p:nvSpPr>
        <p:spPr>
          <a:xfrm>
            <a:off x="11181178" y="5406209"/>
            <a:ext cx="1062429" cy="532848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70" name="TextBox 69"/>
          <p:cNvSpPr txBox="1"/>
          <p:nvPr/>
        </p:nvSpPr>
        <p:spPr>
          <a:xfrm>
            <a:off x="8540943" y="2639760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70S Sculptured Profile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666716" y="7300337"/>
            <a:ext cx="7994210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In our Paint Shop we can spray profiles in virtually any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colour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, one side, both sides, foiled or smooth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581068" y="6492701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Sprayed Profile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48600B1-8B48-40CF-A86D-2145C4FA0B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51305" y="3993489"/>
            <a:ext cx="1142999" cy="550507"/>
          </a:xfrm>
          <a:prstGeom prst="rect">
            <a:avLst/>
          </a:prstGeom>
        </p:spPr>
      </p:pic>
      <p:sp>
        <p:nvSpPr>
          <p:cNvPr id="63" name="TextBox 46">
            <a:extLst>
              <a:ext uri="{FF2B5EF4-FFF2-40B4-BE49-F238E27FC236}">
                <a16:creationId xmlns:a16="http://schemas.microsoft.com/office/drawing/2014/main" xmlns="" id="{08C3D146-E2B8-4B23-8817-5EEAE9B2384D}"/>
              </a:ext>
            </a:extLst>
          </p:cNvPr>
          <p:cNvSpPr txBox="1"/>
          <p:nvPr/>
        </p:nvSpPr>
        <p:spPr>
          <a:xfrm>
            <a:off x="13689162" y="5955128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Cream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6818D25A-E7DD-4BC8-AECE-4F717C7FED7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52885" y="5392511"/>
            <a:ext cx="1098776" cy="5544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37C03B8A-0993-4574-9BD4-9DFDBA43DD6F}"/>
              </a:ext>
            </a:extLst>
          </p:cNvPr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3139" y="3999841"/>
            <a:ext cx="1085215" cy="536575"/>
          </a:xfrm>
          <a:prstGeom prst="rect">
            <a:avLst/>
          </a:prstGeom>
          <a:noFill/>
        </p:spPr>
      </p:pic>
      <p:sp>
        <p:nvSpPr>
          <p:cNvPr id="67" name="TextBox 46">
            <a:extLst>
              <a:ext uri="{FF2B5EF4-FFF2-40B4-BE49-F238E27FC236}">
                <a16:creationId xmlns:a16="http://schemas.microsoft.com/office/drawing/2014/main" xmlns="" id="{63B71B0F-2115-4C5B-B834-C9ADDCCEBE3E}"/>
              </a:ext>
            </a:extLst>
          </p:cNvPr>
          <p:cNvSpPr txBox="1"/>
          <p:nvPr/>
        </p:nvSpPr>
        <p:spPr>
          <a:xfrm>
            <a:off x="13701763" y="4552170"/>
            <a:ext cx="1083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latin typeface="Corbel" panose="020B0503020204020204" pitchFamily="34" charset="0"/>
              </a:rPr>
              <a:t>Anthracite </a:t>
            </a:r>
          </a:p>
        </p:txBody>
      </p:sp>
    </p:spTree>
    <p:extLst>
      <p:ext uri="{BB962C8B-B14F-4D97-AF65-F5344CB8AC3E}">
        <p14:creationId xmlns:p14="http://schemas.microsoft.com/office/powerpoint/2010/main" val="203490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2" grpId="0"/>
      <p:bldP spid="25" grpId="0"/>
      <p:bldP spid="26" grpId="0"/>
      <p:bldP spid="27" grpId="0"/>
      <p:bldP spid="29" grpId="0"/>
      <p:bldP spid="30" grpId="0"/>
      <p:bldP spid="31" grpId="0" animBg="1"/>
      <p:bldP spid="33" grpId="0"/>
      <p:bldP spid="34" grpId="0"/>
      <p:bldP spid="35" grpId="0"/>
      <p:bldP spid="36" grpId="0" animBg="1"/>
      <p:bldP spid="37" grpId="0" animBg="1"/>
      <p:bldP spid="32" grpId="0" animBg="1"/>
      <p:bldP spid="39" grpId="0"/>
      <p:bldP spid="41" grpId="0"/>
      <p:bldP spid="43" grpId="0"/>
      <p:bldP spid="45" grpId="0"/>
      <p:bldP spid="46" grpId="0"/>
      <p:bldP spid="48" grpId="0"/>
      <p:bldP spid="50" grpId="0"/>
      <p:bldP spid="51" grpId="0" animBg="1"/>
      <p:bldP spid="52" grpId="0" animBg="1"/>
      <p:bldP spid="54" grpId="0"/>
      <p:bldP spid="56" grpId="0"/>
      <p:bldP spid="57" grpId="0"/>
      <p:bldP spid="58" grpId="0"/>
      <p:bldP spid="60" grpId="0" animBg="1"/>
      <p:bldP spid="62" grpId="0" animBg="1"/>
      <p:bldP spid="70" grpId="0"/>
      <p:bldP spid="71" grpId="0"/>
      <p:bldP spid="73" grpId="0"/>
      <p:bldP spid="63" grpId="0"/>
      <p:bldP spid="6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47744"/>
            <a:ext cx="17068800" cy="65757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4140" y="3769313"/>
            <a:ext cx="7079255" cy="47618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Hardware </a:t>
            </a:r>
            <a:r>
              <a:rPr lang="en-US" sz="6667" b="1" dirty="0" err="1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Colours</a:t>
            </a:r>
            <a:endParaRPr lang="en-US" sz="6667" b="1" dirty="0">
              <a:solidFill>
                <a:schemeClr val="bg2">
                  <a:lumMod val="25000"/>
                </a:schemeClr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60997" y="1846203"/>
            <a:ext cx="8908613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Handles, Hinges, Letterplates etc.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001" y="3047744"/>
            <a:ext cx="2591025" cy="15790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8600" y="2763386"/>
            <a:ext cx="3694496" cy="201185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1927" y="5059598"/>
            <a:ext cx="3400425" cy="35242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65895" y="3564172"/>
            <a:ext cx="3477101" cy="372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0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09301"/>
            <a:ext cx="17068800" cy="9603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52709" y="6881238"/>
            <a:ext cx="7963381" cy="14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 smtClean="0">
                <a:latin typeface="Corbel" charset="0"/>
                <a:ea typeface="Corbel" charset="0"/>
                <a:cs typeface="Corbel" charset="0"/>
                <a:hlinkClick r:id="rId3"/>
              </a:rPr>
              <a:t>www.bespoketradeframes.co.uk</a:t>
            </a:r>
            <a:endParaRPr lang="en-US" sz="2133" b="1" dirty="0" smtClean="0">
              <a:latin typeface="Corbel" charset="0"/>
              <a:ea typeface="Corbel" charset="0"/>
              <a:cs typeface="Corbel" charset="0"/>
            </a:endParaRPr>
          </a:p>
          <a:p>
            <a:pPr algn="ctr"/>
            <a:r>
              <a:rPr lang="en-GB" sz="2400" dirty="0"/>
              <a:t>Units 1 &amp; 2, Whittington Industrial Estate, Station Lane, New Whittington, Chesterfield, S43 2AF</a:t>
            </a:r>
          </a:p>
          <a:p>
            <a:pPr algn="ctr"/>
            <a:endParaRPr lang="en-US" sz="2133" b="1" dirty="0"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335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Profile Charts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8607204-C468-4EDE-9059-50A6C365BB7F}"/>
              </a:ext>
            </a:extLst>
          </p:cNvPr>
          <p:cNvSpPr txBox="1"/>
          <p:nvPr/>
        </p:nvSpPr>
        <p:spPr>
          <a:xfrm>
            <a:off x="1261000" y="2057575"/>
            <a:ext cx="4171612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70C Chamfered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5576B21-9492-4600-B407-F9D1813DA69C}"/>
              </a:ext>
            </a:extLst>
          </p:cNvPr>
          <p:cNvSpPr txBox="1"/>
          <p:nvPr/>
        </p:nvSpPr>
        <p:spPr>
          <a:xfrm>
            <a:off x="10275012" y="2057575"/>
            <a:ext cx="4171612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70S </a:t>
            </a:r>
            <a:r>
              <a:rPr lang="en-US" sz="4667" b="1" dirty="0" err="1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Scupltured</a:t>
            </a:r>
            <a:endParaRPr lang="en-US" sz="4667" b="1" dirty="0">
              <a:solidFill>
                <a:srgbClr val="FBCD36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9C83184-6F16-4822-892D-D2F1CB06B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200" y="2710577"/>
            <a:ext cx="7783011" cy="58205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445A88E-8138-4C95-A0B9-D73141358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0237" y="2880031"/>
            <a:ext cx="7792537" cy="58110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25411"/>
            <a:ext cx="17068800" cy="657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74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Profile Charts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B05B9EE-A1BE-494F-A275-1122B0C48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000" y="3025411"/>
            <a:ext cx="4096322" cy="5430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B8F86C3-156C-4C06-A29F-B0F7B09E4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3756647" y="3182084"/>
            <a:ext cx="3639058" cy="22005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2A2B3D1-4F5C-4CAC-8F55-A8DC40A361FE}"/>
              </a:ext>
            </a:extLst>
          </p:cNvPr>
          <p:cNvSpPr txBox="1"/>
          <p:nvPr/>
        </p:nvSpPr>
        <p:spPr>
          <a:xfrm>
            <a:off x="14749882" y="6004410"/>
            <a:ext cx="1926585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Jacking kits available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8607204-C468-4EDE-9059-50A6C365BB7F}"/>
              </a:ext>
            </a:extLst>
          </p:cNvPr>
          <p:cNvSpPr txBox="1"/>
          <p:nvPr/>
        </p:nvSpPr>
        <p:spPr>
          <a:xfrm>
            <a:off x="1261000" y="2057575"/>
            <a:ext cx="14714106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Ancillaries, Frame Extenders, </a:t>
            </a:r>
            <a:r>
              <a:rPr lang="en-US" sz="4667" b="1" dirty="0" err="1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Baypoles</a:t>
            </a:r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,  and Couplers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C219ABF-9FB3-4BDC-BA59-AE752BAF1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1378" y="3025412"/>
            <a:ext cx="8926171" cy="55157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25412"/>
            <a:ext cx="17068800" cy="657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8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2964522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Casement Windows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8105424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 err="1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Espagnollette</a:t>
            </a:r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 Locking System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825349" y="2865101"/>
            <a:ext cx="523875" cy="5372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2AD7F88-E136-4E9F-A7B7-F3AB68AEB0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0352" y="3003664"/>
            <a:ext cx="5751609" cy="460974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EDA042E-CFA5-4685-B623-1257DC72E6BE}"/>
              </a:ext>
            </a:extLst>
          </p:cNvPr>
          <p:cNvSpPr txBox="1"/>
          <p:nvPr/>
        </p:nvSpPr>
        <p:spPr>
          <a:xfrm>
            <a:off x="1260998" y="3868367"/>
            <a:ext cx="6746177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2 or 3 locking points dependent on size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D298D7C-36EF-4860-9E37-012A4C37BBF9}"/>
              </a:ext>
            </a:extLst>
          </p:cNvPr>
          <p:cNvSpPr txBox="1"/>
          <p:nvPr/>
        </p:nvSpPr>
        <p:spPr>
          <a:xfrm>
            <a:off x="1222051" y="2838853"/>
            <a:ext cx="9434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orbel" charset="0"/>
                <a:ea typeface="Corbel" charset="0"/>
                <a:cs typeface="Corbel" charset="0"/>
              </a:rPr>
              <a:t>Mila </a:t>
            </a:r>
            <a:r>
              <a:rPr lang="en-US" sz="4800" dirty="0" err="1">
                <a:latin typeface="Corbel" charset="0"/>
                <a:ea typeface="Corbel" charset="0"/>
                <a:cs typeface="Corbel" charset="0"/>
              </a:rPr>
              <a:t>iDeal</a:t>
            </a:r>
            <a:r>
              <a:rPr lang="en-US" sz="4800" dirty="0">
                <a:latin typeface="Corbel" charset="0"/>
                <a:ea typeface="Corbel" charset="0"/>
                <a:cs typeface="Corbel" charset="0"/>
              </a:rPr>
              <a:t> Mushroom </a:t>
            </a:r>
            <a:r>
              <a:rPr lang="en-US" sz="4800" dirty="0" err="1">
                <a:latin typeface="Corbel" charset="0"/>
                <a:ea typeface="Corbel" charset="0"/>
                <a:cs typeface="Corbel" charset="0"/>
              </a:rPr>
              <a:t>Espagnollette</a:t>
            </a:r>
            <a:endParaRPr lang="en-US" sz="4800" b="1" dirty="0"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9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181" y="2993818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Casement Windows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8105424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 err="1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Shootbolt</a:t>
            </a:r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 Locking System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60997" y="2970754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Yale </a:t>
            </a:r>
            <a:r>
              <a:rPr lang="en-US" sz="4667" b="1" dirty="0" err="1">
                <a:latin typeface="Corbel" charset="0"/>
                <a:ea typeface="Corbel" charset="0"/>
                <a:cs typeface="Corbel" charset="0"/>
              </a:rPr>
              <a:t>Shootbolt</a:t>
            </a:r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 Locking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39526" y="3904601"/>
            <a:ext cx="6955898" cy="255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2-4 Mushroom Locking Points depending on size and Corner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Shootbolt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 Locking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1670 Anti-corrosion performance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PAS24 Compliant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Secured by Design accredited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67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326" y="4619261"/>
            <a:ext cx="6591948" cy="82929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A3BB9404-3E5E-46E5-998F-2398093B52C2}"/>
              </a:ext>
            </a:extLst>
          </p:cNvPr>
          <p:cNvCxnSpPr>
            <a:cxnSpLocks/>
          </p:cNvCxnSpPr>
          <p:nvPr/>
        </p:nvCxnSpPr>
        <p:spPr>
          <a:xfrm flipH="1" flipV="1">
            <a:off x="9811265" y="5041557"/>
            <a:ext cx="469557" cy="8526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36EEA1B-48B0-4942-9E72-DAB7D67BC039}"/>
              </a:ext>
            </a:extLst>
          </p:cNvPr>
          <p:cNvSpPr txBox="1"/>
          <p:nvPr/>
        </p:nvSpPr>
        <p:spPr>
          <a:xfrm>
            <a:off x="10249931" y="5912381"/>
            <a:ext cx="2769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Mushroom locking points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8916AEEF-F698-4BBF-A2FA-B3842BCDEB02}"/>
              </a:ext>
            </a:extLst>
          </p:cNvPr>
          <p:cNvCxnSpPr>
            <a:cxnSpLocks/>
          </p:cNvCxnSpPr>
          <p:nvPr/>
        </p:nvCxnSpPr>
        <p:spPr>
          <a:xfrm flipH="1">
            <a:off x="9309749" y="4155431"/>
            <a:ext cx="469556" cy="7816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60D2043-C405-4389-B7B3-19675C486590}"/>
              </a:ext>
            </a:extLst>
          </p:cNvPr>
          <p:cNvSpPr txBox="1"/>
          <p:nvPr/>
        </p:nvSpPr>
        <p:spPr>
          <a:xfrm>
            <a:off x="9743714" y="3827694"/>
            <a:ext cx="2769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Corbel" charset="0"/>
                <a:ea typeface="Corbel" charset="0"/>
                <a:cs typeface="Corbel" charset="0"/>
              </a:rPr>
              <a:t>Shootbolt</a:t>
            </a:r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 locking points</a:t>
            </a:r>
          </a:p>
        </p:txBody>
      </p:sp>
    </p:spTree>
    <p:extLst>
      <p:ext uri="{BB962C8B-B14F-4D97-AF65-F5344CB8AC3E}">
        <p14:creationId xmlns:p14="http://schemas.microsoft.com/office/powerpoint/2010/main" val="123997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2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25411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Casement Windows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8105424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Central Locking System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06023" y="2839873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Yale Central  Locking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651" y="4664947"/>
            <a:ext cx="6828394" cy="79063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89B5A65-55ED-414B-83A4-E9ECF9CDC25D}"/>
              </a:ext>
            </a:extLst>
          </p:cNvPr>
          <p:cNvSpPr txBox="1"/>
          <p:nvPr/>
        </p:nvSpPr>
        <p:spPr>
          <a:xfrm>
            <a:off x="1260998" y="3833310"/>
            <a:ext cx="6955898" cy="2965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4-6 Mushroom Locking Points depending on size, Corner </a:t>
            </a:r>
            <a:r>
              <a:rPr lang="en-US" sz="2667" dirty="0" err="1">
                <a:latin typeface="Corbel" charset="0"/>
                <a:ea typeface="Corbel" charset="0"/>
                <a:cs typeface="Corbel" charset="0"/>
              </a:rPr>
              <a:t>Shootbolt</a:t>
            </a: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 Locking, &amp; Central Mushroom Locking Points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1670 Anti-corrosion performance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PAS24 Compliant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Secured by Design accredited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67" dirty="0">
              <a:latin typeface="Corbel" charset="0"/>
              <a:ea typeface="Corbel" charset="0"/>
              <a:cs typeface="Corbel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412AFE89-D135-4741-95B6-73B2ABEC6A4D}"/>
              </a:ext>
            </a:extLst>
          </p:cNvPr>
          <p:cNvCxnSpPr>
            <a:cxnSpLocks/>
          </p:cNvCxnSpPr>
          <p:nvPr/>
        </p:nvCxnSpPr>
        <p:spPr>
          <a:xfrm flipH="1" flipV="1">
            <a:off x="9910119" y="5041557"/>
            <a:ext cx="370704" cy="8526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4E02884-D4B2-4C94-90B8-88F6DF2E6604}"/>
              </a:ext>
            </a:extLst>
          </p:cNvPr>
          <p:cNvSpPr txBox="1"/>
          <p:nvPr/>
        </p:nvSpPr>
        <p:spPr>
          <a:xfrm>
            <a:off x="10249931" y="5912381"/>
            <a:ext cx="2769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Mushroom locking points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CA752EF9-F363-4952-B65D-D146D3F7A12E}"/>
              </a:ext>
            </a:extLst>
          </p:cNvPr>
          <p:cNvCxnSpPr>
            <a:cxnSpLocks/>
          </p:cNvCxnSpPr>
          <p:nvPr/>
        </p:nvCxnSpPr>
        <p:spPr>
          <a:xfrm flipH="1">
            <a:off x="9309749" y="4155431"/>
            <a:ext cx="469556" cy="7816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7C70081-8CC8-4BD9-8F83-00DA350F3FE8}"/>
              </a:ext>
            </a:extLst>
          </p:cNvPr>
          <p:cNvSpPr txBox="1"/>
          <p:nvPr/>
        </p:nvSpPr>
        <p:spPr>
          <a:xfrm>
            <a:off x="9743714" y="3827694"/>
            <a:ext cx="2769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Corbel" charset="0"/>
                <a:ea typeface="Corbel" charset="0"/>
                <a:cs typeface="Corbel" charset="0"/>
              </a:rPr>
              <a:t>Shootbolt</a:t>
            </a:r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 locking points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xmlns="" id="{4ABA2CBC-D8C1-46A0-B740-2FEDD3CA7C4E}"/>
              </a:ext>
            </a:extLst>
          </p:cNvPr>
          <p:cNvCxnSpPr>
            <a:cxnSpLocks/>
          </p:cNvCxnSpPr>
          <p:nvPr/>
        </p:nvCxnSpPr>
        <p:spPr>
          <a:xfrm flipV="1">
            <a:off x="11800703" y="4983946"/>
            <a:ext cx="317503" cy="9102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6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5" grpId="0"/>
      <p:bldP spid="28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036306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001" y="816858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Casement Windows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8105424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 err="1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Rapide</a:t>
            </a:r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 Locking System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F56A26C-BD99-4FE8-A008-ABBD53E63ED1}"/>
              </a:ext>
            </a:extLst>
          </p:cNvPr>
          <p:cNvSpPr txBox="1"/>
          <p:nvPr/>
        </p:nvSpPr>
        <p:spPr>
          <a:xfrm>
            <a:off x="1261001" y="2931605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Yale </a:t>
            </a:r>
            <a:r>
              <a:rPr lang="en-US" sz="4667" b="1" dirty="0" err="1">
                <a:latin typeface="Corbel" charset="0"/>
                <a:ea typeface="Corbel" charset="0"/>
                <a:cs typeface="Corbel" charset="0"/>
              </a:rPr>
              <a:t>Rapide</a:t>
            </a:r>
            <a:r>
              <a:rPr lang="en-US" sz="4667" b="1" dirty="0">
                <a:latin typeface="Corbel" charset="0"/>
                <a:ea typeface="Corbel" charset="0"/>
                <a:cs typeface="Corbel" charset="0"/>
              </a:rPr>
              <a:t>  Locking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5DF2337-BD34-44A4-8AED-A93095A956DB}"/>
              </a:ext>
            </a:extLst>
          </p:cNvPr>
          <p:cNvSpPr txBox="1"/>
          <p:nvPr/>
        </p:nvSpPr>
        <p:spPr>
          <a:xfrm>
            <a:off x="1261001" y="4015695"/>
            <a:ext cx="6955898" cy="173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2-3 Blade Locking Points depending on size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1670 Anti-corrosion performance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PAS24 Compliant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Secured by Design accredited </a:t>
            </a:r>
            <a:endParaRPr lang="en-US" sz="2667" b="1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7" name="Picture 6" descr="A picture containing gun&#10;&#10;Description automatically generated">
            <a:extLst>
              <a:ext uri="{FF2B5EF4-FFF2-40B4-BE49-F238E27FC236}">
                <a16:creationId xmlns:a16="http://schemas.microsoft.com/office/drawing/2014/main" xmlns="" id="{EE3BD3A4-2D08-4A08-88B0-76767ACEE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900" y="2947726"/>
            <a:ext cx="7590900" cy="30854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88B3ED4-617D-4A9A-89F0-41C9642D3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4400" y="5239953"/>
            <a:ext cx="3266634" cy="221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1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4182" y="3027016"/>
            <a:ext cx="17068800" cy="65757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20234" y="10296253"/>
            <a:ext cx="311727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20" b="1" dirty="0">
                <a:latin typeface="Corbel" charset="0"/>
                <a:ea typeface="Corbel" charset="0"/>
                <a:cs typeface="Corbel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0998" y="896045"/>
            <a:ext cx="9356841" cy="1118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67" b="1" dirty="0">
                <a:solidFill>
                  <a:schemeClr val="bg2">
                    <a:lumMod val="25000"/>
                  </a:schemeClr>
                </a:solidFill>
                <a:latin typeface="Corbel" charset="0"/>
                <a:ea typeface="Corbel" charset="0"/>
                <a:cs typeface="Corbel" charset="0"/>
              </a:rPr>
              <a:t>Casement Windows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60998" y="1846203"/>
            <a:ext cx="7427728" cy="810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67" b="1" dirty="0">
                <a:solidFill>
                  <a:srgbClr val="FBCD36"/>
                </a:solidFill>
                <a:latin typeface="Corbel" charset="0"/>
                <a:ea typeface="Corbel" charset="0"/>
                <a:cs typeface="Corbel" charset="0"/>
              </a:rPr>
              <a:t>Yale Friction Stays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825" y="2707500"/>
            <a:ext cx="6686550" cy="37528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ECF8F96-2679-43CB-BD39-0CFCCC5E95BE}"/>
              </a:ext>
            </a:extLst>
          </p:cNvPr>
          <p:cNvSpPr txBox="1"/>
          <p:nvPr/>
        </p:nvSpPr>
        <p:spPr>
          <a:xfrm>
            <a:off x="1241425" y="2707500"/>
            <a:ext cx="6955898" cy="460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6375 Parts 1 and 2 for window performance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6375-1:2015 classification for weather tightness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6375-2:2009 classification for operation and strength characteristics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1191 operation cycling testing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BS EN 1670 Grade 3 anti-corrosion resistance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667" dirty="0">
                <a:latin typeface="Corbel" charset="0"/>
                <a:ea typeface="Corbel" charset="0"/>
                <a:cs typeface="Corbel" charset="0"/>
              </a:rPr>
              <a:t>Secured by Design compliant when fitted with Yale ancillary security devices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67" dirty="0"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27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5880</TotalTime>
  <Words>1023</Words>
  <Application>Microsoft Office PowerPoint</Application>
  <PresentationFormat>Custom</PresentationFormat>
  <Paragraphs>230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Corbel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account</cp:lastModifiedBy>
  <cp:revision>142</cp:revision>
  <cp:lastPrinted>2017-08-23T10:29:28Z</cp:lastPrinted>
  <dcterms:created xsi:type="dcterms:W3CDTF">2017-08-22T14:19:06Z</dcterms:created>
  <dcterms:modified xsi:type="dcterms:W3CDTF">2026-06-30T12:30:29Z</dcterms:modified>
</cp:coreProperties>
</file>